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</p:sldIdLst>
  <p:sldSz cx="42976800" cy="21031200"/>
  <p:notesSz cx="6858000" cy="9144000"/>
  <p:custDataLst>
    <p:tags r:id="rId8"/>
  </p:custDataLst>
  <p:defaultTextStyle>
    <a:defPPr>
      <a:defRPr lang="en-US"/>
    </a:defPPr>
    <a:lvl1pPr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1930" indent="-109728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5130" indent="-219710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18330" indent="-329755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5975" indent="-439737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0" userDrawn="1">
          <p15:clr>
            <a:srgbClr val="A4A3A4"/>
          </p15:clr>
        </p15:guide>
        <p15:guide id="2" pos="13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 showGuides="1">
      <p:cViewPr varScale="1">
        <p:scale>
          <a:sx n="37" d="100"/>
          <a:sy n="37" d="100"/>
        </p:scale>
        <p:origin x="438" y="24"/>
      </p:cViewPr>
      <p:guideLst>
        <p:guide orient="horz" pos="6620"/>
        <p:guide pos="13575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8D75C6D1-8381-49E8-B6CA-8AA4E7A12802}" type="datetime1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11FE2C4C-DE36-4815-98ED-ADAA30EBC385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panose="020B0600070205080204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s-ES" altLang="en-US" smtClean="0">
              <a:ea typeface="MS PGothic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0CF21D5-8CDF-413A-B68C-AEB718F7F28C}" type="slidenum">
              <a:rPr lang="en-US" altLang="en-US">
                <a:latin typeface="Arial" panose="020B0604020202020204" pitchFamily="34" charset="0"/>
              </a:rPr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6533308"/>
            <a:ext cx="36530280" cy="45080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6520" y="11917680"/>
            <a:ext cx="30083760" cy="5374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DE0CD5-0C62-4EC1-8268-24DC4146976D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FEDE-AE59-45FC-9284-F892FC2D4B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313D3D-4E5C-4334-BFC7-7BA49370D08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3A38E-A656-4F6C-8A99-C37F3D6EF8F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60765" y="2356276"/>
            <a:ext cx="46416433" cy="502460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1456" y="2356276"/>
            <a:ext cx="138533032" cy="502460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5923E-E5FC-478B-B2CE-C2040F14D32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3C9C9B-E7A0-489B-8125-EA6A07690B9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449115-1BD1-470A-A38E-E5B58832FD5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6278C-D925-4EC2-BFA2-58A3733C39F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72" y="13514494"/>
            <a:ext cx="36530280" cy="417703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872" y="8913925"/>
            <a:ext cx="36530280" cy="4600574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47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3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7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61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08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55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DFC2C-9EA8-4AC3-A2A2-01B99BDA20D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C2AAA-BA47-4039-B6A7-8551CC052EC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1452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02465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D9F21-FB04-48C0-BCBD-A2C34B00721A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33D8B-B09E-400B-95B1-16E8B36850D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VPR_Logo_Boston2015_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00" y="1143000"/>
            <a:ext cx="31924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4620200" y="239713"/>
            <a:ext cx="6745288" cy="1535112"/>
          </a:xfrm>
          <a:prstGeom prst="rect">
            <a:avLst/>
          </a:prstGeom>
          <a:noFill/>
          <a:ln>
            <a:noFill/>
          </a:ln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1472565" eaLnBrk="1" hangingPunct="1">
              <a:defRPr/>
            </a:pPr>
            <a:r>
              <a:rPr lang="en-US" sz="3100" b="1" dirty="0" smtClean="0"/>
              <a:t>IEEE 2015 Conference on Computer Vision and Pattern Recognition </a:t>
            </a:r>
            <a:endParaRPr lang="en-US" sz="31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0EC341-F5E4-4371-A20E-A9F75DA196D4}" type="datetime1">
              <a:rPr lang="en-US" altLang="en-US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6BF784-6F63-47F9-803B-EC8971F2A3F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EC3E50-6487-4B53-9465-F7B1A9378785}" type="datetime1">
              <a:rPr lang="en-US" altLang="en-US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F2E79-2C58-43B6-99CD-A7FF1DCC00F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2738" y="837359"/>
            <a:ext cx="24025225" cy="17949546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8849" y="4400979"/>
            <a:ext cx="14139072" cy="14385926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A90B55-DB01-498C-97DF-086253C7BE4E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1D0A2-85C0-48DE-86C3-CB97E4B8711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3754" y="14721847"/>
            <a:ext cx="25786080" cy="173799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3754" y="1879177"/>
            <a:ext cx="25786080" cy="1261872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470" indent="0">
              <a:buNone/>
              <a:defRPr sz="9000"/>
            </a:lvl2pPr>
            <a:lvl3pPr marL="2948305" indent="0">
              <a:buNone/>
              <a:defRPr sz="7800"/>
            </a:lvl3pPr>
            <a:lvl4pPr marL="4422775" indent="0">
              <a:buNone/>
              <a:defRPr sz="6500"/>
            </a:lvl4pPr>
            <a:lvl5pPr marL="5896610" indent="0">
              <a:buNone/>
              <a:defRPr sz="6500"/>
            </a:lvl5pPr>
            <a:lvl6pPr marL="7371080" indent="0">
              <a:buNone/>
              <a:defRPr sz="6500"/>
            </a:lvl6pPr>
            <a:lvl7pPr marL="8845550" indent="0">
              <a:buNone/>
              <a:defRPr sz="6500"/>
            </a:lvl7pPr>
            <a:lvl8pPr marL="10319385" indent="0">
              <a:buNone/>
              <a:defRPr sz="6500"/>
            </a:lvl8pPr>
            <a:lvl9pPr marL="11793855" indent="0">
              <a:buNone/>
              <a:defRPr sz="6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3754" y="16459843"/>
            <a:ext cx="25786080" cy="2468244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DB4C5-5ACB-4B11-8BEC-F80613A9C20C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02895-A5C5-46AB-9248-5AC133BC606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49475" y="841375"/>
            <a:ext cx="38677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9475" y="4906963"/>
            <a:ext cx="38677850" cy="138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  <a:endParaRPr lang="en-US" altLang="en-US" smtClean="0"/>
          </a:p>
          <a:p>
            <a:pPr lvl="1"/>
            <a:r>
              <a:rPr lang="en-US" altLang="en-US" smtClean="0"/>
              <a:t>Second level</a:t>
            </a:r>
            <a:endParaRPr lang="en-US" altLang="en-US" smtClean="0"/>
          </a:p>
          <a:p>
            <a:pPr lvl="2"/>
            <a:r>
              <a:rPr lang="en-US" altLang="en-US" smtClean="0"/>
              <a:t>Third level</a:t>
            </a:r>
            <a:endParaRPr lang="en-US" altLang="en-US" smtClean="0"/>
          </a:p>
          <a:p>
            <a:pPr lvl="3"/>
            <a:r>
              <a:rPr lang="en-US" altLang="en-US" smtClean="0"/>
              <a:t>Fourth level</a:t>
            </a:r>
            <a:endParaRPr lang="en-US" altLang="en-US" smtClean="0"/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4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91D073C-431A-4ACC-848C-F6F9209C7045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4375" y="19492913"/>
            <a:ext cx="136080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ct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06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0F039EE-4030-477B-93F0-949CDA87978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1930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37401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74803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12141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149542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1101725" indent="-11017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2392680" indent="-91757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73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8105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315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15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2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109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47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30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77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61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08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55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38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85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32" Type="http://schemas.openxmlformats.org/officeDocument/2006/relationships/notesSlide" Target="../notesSlides/notesSlide1.xml"/><Relationship Id="rId31" Type="http://schemas.openxmlformats.org/officeDocument/2006/relationships/vmlDrawing" Target="../drawings/vmlDrawing1.vml"/><Relationship Id="rId30" Type="http://schemas.openxmlformats.org/officeDocument/2006/relationships/slideLayout" Target="../slideLayouts/slideLayout5.xml"/><Relationship Id="rId3" Type="http://schemas.openxmlformats.org/officeDocument/2006/relationships/image" Target="../media/image3.wmf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28625" y="150813"/>
            <a:ext cx="42119550" cy="20729575"/>
          </a:xfrm>
          <a:prstGeom prst="roundRect">
            <a:avLst>
              <a:gd name="adj" fmla="val 1862"/>
            </a:avLst>
          </a:prstGeom>
          <a:solidFill>
            <a:srgbClr val="DD60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>
              <a:solidFill>
                <a:srgbClr val="FFFFFF"/>
              </a:solidFill>
              <a:ea typeface="MS PGothic" panose="020B0600070205080204" pitchFamily="34" charset="-128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909955" y="3132455"/>
            <a:ext cx="9704010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1. M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ulti-block Nonconvex Nonsmooth Composite Optimization Problem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3600" b="1" dirty="0">
                <a:solidFill>
                  <a:srgbClr val="FF0000"/>
                </a:solidFill>
              </a:rPr>
              <a:t>. </a:t>
            </a:r>
            <a:r>
              <a:rPr lang="en-US" altLang="zh-CN" sz="3600" b="1" dirty="0" smtClean="0">
                <a:solidFill>
                  <a:srgbClr val="FF0000"/>
                </a:solidFill>
                <a:sym typeface="+mn-ea"/>
              </a:rPr>
              <a:t>Assumptions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2800" b="1" dirty="0" smtClean="0">
              <a:solidFill>
                <a:srgbClr val="FF0000"/>
              </a:solidFill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1800" b="1" dirty="0" smtClean="0">
              <a:solidFill>
                <a:srgbClr val="FF0000"/>
              </a:solidFill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 sz="4000" b="1" dirty="0">
                <a:solidFill>
                  <a:srgbClr val="FF0000"/>
                </a:solidFill>
                <a:sym typeface="+mn-ea"/>
              </a:rPr>
              <a:t>. </a:t>
            </a: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Comparisons With Existing Works</a:t>
            </a: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>
          <a:xfrm>
            <a:off x="10808850" y="3132455"/>
            <a:ext cx="10461675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4. The Proposed Algorithm</a:t>
            </a: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9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 algn="l" defTabSz="1471930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Smoothing the nonsmooth function of the last block: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resulting augmented Lagrangian function: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Our Key Strategy: </a:t>
            </a: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Increasing Penalization and Decreasing Smoothing 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The Proposed IPDS-ADMM: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 Choosing the Parameters: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1"/>
          </p:nvPr>
        </p:nvSpPr>
        <p:spPr>
          <a:xfrm>
            <a:off x="31468146" y="3132455"/>
            <a:ext cx="10786720" cy="17441545"/>
          </a:xfrm>
          <a:solidFill>
            <a:schemeClr val="bg1"/>
          </a:solidFill>
        </p:spPr>
        <p:txBody>
          <a:bodyPr>
            <a:normAutofit fontScale="50000"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7200" b="1" dirty="0">
                <a:solidFill>
                  <a:srgbClr val="FF0000"/>
                </a:solidFill>
              </a:rPr>
              <a:t>6. Experiment Results</a:t>
            </a:r>
            <a:endParaRPr lang="en-US" altLang="zh-CN" sz="7200" b="1" dirty="0">
              <a:solidFill>
                <a:srgbClr val="FF0000"/>
              </a:solidFill>
            </a:endParaRPr>
          </a:p>
          <a:p>
            <a:endParaRPr lang="en-US" altLang="zh-CN" sz="4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i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200" i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200" i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6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Conclusions</a:t>
            </a:r>
            <a:r>
              <a:rPr lang="en-US" altLang="zh-CN" sz="6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zh-CN" sz="64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5335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(a)</a:t>
            </a:r>
            <a:r>
              <a:rPr lang="en-US" altLang="zh-CN" sz="53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5335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Sub-Grad tends to be less efficient in comparison to other methods. </a:t>
            </a:r>
            <a:endParaRPr lang="en-US" altLang="zh-CN" sz="5335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5335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(b)</a:t>
            </a:r>
            <a:r>
              <a:rPr lang="en-US" altLang="zh-CN" sz="53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5335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SPGM, utilizing a variable smoothing strategy, generally demonstrates slower performance than the multiplier-based variable splitting method. This observation corroborates the widely accepted notion that primal-dual methods are typically more robust and quicker than primal-only methods. </a:t>
            </a:r>
            <a:endParaRPr lang="en-US" altLang="zh-CN" sz="5335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5335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(c)</a:t>
            </a:r>
            <a:r>
              <a:rPr lang="en-US" altLang="zh-CN" sz="53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5335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proposed IPDS-ADMM consistently achieves the lowest objective function values among all methods examined.</a:t>
            </a:r>
            <a:endParaRPr lang="en-US" altLang="zh-CN" sz="5335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Title 13"/>
          <p:cNvSpPr txBox="1"/>
          <p:nvPr/>
        </p:nvSpPr>
        <p:spPr bwMode="auto">
          <a:xfrm>
            <a:off x="909638" y="508000"/>
            <a:ext cx="41233725" cy="2438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b" anchorCtr="0" compatLnSpc="1">
            <a:noAutofit/>
          </a:bodyPr>
          <a:lstStyle>
            <a:lvl1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37401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74803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112141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149542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r>
              <a:rPr lang="en-US" altLang="zh-CN" sz="40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ADMM for Nonconvex Optimization under Minimal Continuity Assumption</a:t>
            </a:r>
            <a:br>
              <a:rPr lang="en-US" altLang="en-US" sz="6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Ganzhao Yuan</a:t>
            </a:r>
            <a:br>
              <a:rPr lang="en-US" altLang="en-US" sz="3200" baseline="30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Peng Cheng Laboratory, China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图片 4" descr="pcl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609600"/>
            <a:ext cx="2283460" cy="2283460"/>
          </a:xfrm>
          <a:prstGeom prst="rect">
            <a:avLst/>
          </a:prstGeom>
        </p:spPr>
      </p:pic>
      <p:sp>
        <p:nvSpPr>
          <p:cNvPr id="67" name="Content Placeholder 15"/>
          <p:cNvSpPr>
            <a:spLocks noGrp="1"/>
          </p:cNvSpPr>
          <p:nvPr/>
        </p:nvSpPr>
        <p:spPr>
          <a:xfrm>
            <a:off x="21410306" y="3132455"/>
            <a:ext cx="9918058" cy="1744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294846" tIns="147423" rIns="294846" bIns="147423" numCol="1" anchor="t" anchorCtr="0" compatLnSpc="1">
            <a:normAutofit/>
          </a:bodyPr>
          <a:lstStyle>
            <a:lvl1pPr marL="410210" indent="-41021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marL="79311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3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2pPr>
            <a:lvl3pPr marL="929640" indent="-546735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3pPr>
            <a:lvl4pPr marL="120205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4pPr>
            <a:lvl5pPr marL="1449070" indent="-144907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315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15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2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109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2033905" eaLnBrk="1" hangingPunct="1"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5. Iteration Complexity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000" b="1" dirty="0">
              <a:solidFill>
                <a:srgbClr val="FF0000"/>
              </a:solidFill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Controlling Dual using Primal: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8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3600" b="1" dirty="0">
              <a:solidFill>
                <a:srgbClr val="FF0000"/>
              </a:solidFill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Associated Lyapunov Function: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Summerable Property: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/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zh-CN" sz="36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lang="en-US" altLang="zh-CN" sz="36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1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Approximate Critical Point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Complexity Result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 algn="just" defTabSz="2033905" eaLnBrk="1" hangingPunct="1"/>
            <a:endParaRPr lang="en-US" altLang="zh-CN" sz="40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4495800" y="1066800"/>
          <a:ext cx="7523480" cy="140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2" imgW="2190115" imgH="5743575" progId="Paint.Picture">
                  <p:embed/>
                </p:oleObj>
              </mc:Choice>
              <mc:Fallback>
                <p:oleObj name="" r:id="rId2" imgW="2190115" imgH="574357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800" y="1066800"/>
                        <a:ext cx="7523480" cy="140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2267525" y="762000"/>
          <a:ext cx="787273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6096000" imgH="4038600" progId="Paint.Picture">
                  <p:embed/>
                </p:oleObj>
              </mc:Choice>
              <mc:Fallback>
                <p:oleObj name="" r:id="rId4" imgW="6096000" imgH="40386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67525" y="762000"/>
                        <a:ext cx="7872730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 descr="2981019991223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732020"/>
            <a:ext cx="7924800" cy="1181100"/>
          </a:xfrm>
          <a:prstGeom prst="rect">
            <a:avLst/>
          </a:prstGeom>
        </p:spPr>
      </p:pic>
      <p:pic>
        <p:nvPicPr>
          <p:cNvPr id="25" name="图片 24" descr="255411627225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7495540"/>
            <a:ext cx="9374505" cy="506158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6858000"/>
            <a:ext cx="9813290" cy="68834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7684135"/>
            <a:ext cx="9864725" cy="62039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8355" y="11506200"/>
            <a:ext cx="10073640" cy="550354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21750" y="7620000"/>
            <a:ext cx="9580245" cy="20859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0" y="12348210"/>
            <a:ext cx="4192905" cy="6661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16305" y="5410200"/>
            <a:ext cx="3752850" cy="75247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21750" y="10744200"/>
            <a:ext cx="9470390" cy="5664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69145" y="9848850"/>
            <a:ext cx="8001000" cy="6477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58655" y="4604385"/>
            <a:ext cx="8724900" cy="6858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98000" y="18535650"/>
            <a:ext cx="7924800" cy="6858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258655" y="17678400"/>
            <a:ext cx="5724525" cy="55245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9"/>
          <a:srcRect r="50050" b="51827"/>
          <a:stretch>
            <a:fillRect/>
          </a:stretch>
        </p:blipFill>
        <p:spPr>
          <a:xfrm>
            <a:off x="32350075" y="6274435"/>
            <a:ext cx="8756650" cy="423418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0"/>
          <a:srcRect r="43750" b="-31148"/>
          <a:stretch>
            <a:fillRect/>
          </a:stretch>
        </p:blipFill>
        <p:spPr>
          <a:xfrm>
            <a:off x="33363535" y="4343400"/>
            <a:ext cx="6172200" cy="762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0"/>
          <a:srcRect l="57639"/>
          <a:stretch>
            <a:fillRect/>
          </a:stretch>
        </p:blipFill>
        <p:spPr>
          <a:xfrm>
            <a:off x="33985200" y="5286375"/>
            <a:ext cx="4648200" cy="5810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9"/>
          <a:srcRect l="49891" t="271" b="51258"/>
          <a:stretch>
            <a:fillRect/>
          </a:stretch>
        </p:blipFill>
        <p:spPr>
          <a:xfrm>
            <a:off x="32262445" y="10822940"/>
            <a:ext cx="8735695" cy="4236720"/>
          </a:xfrm>
          <a:prstGeom prst="rect">
            <a:avLst/>
          </a:prstGeom>
        </p:spPr>
      </p:pic>
      <p:pic>
        <p:nvPicPr>
          <p:cNvPr id="58" name="图片 57" descr="234624342268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6800" y="14173200"/>
            <a:ext cx="9391015" cy="607695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2"/>
          <a:srcRect l="73727" t="-25000"/>
          <a:stretch>
            <a:fillRect/>
          </a:stretch>
        </p:blipFill>
        <p:spPr>
          <a:xfrm>
            <a:off x="14478000" y="5257800"/>
            <a:ext cx="2526030" cy="69215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2"/>
          <a:srcRect t="-20528" r="26233"/>
          <a:stretch>
            <a:fillRect/>
          </a:stretch>
        </p:blipFill>
        <p:spPr>
          <a:xfrm>
            <a:off x="11889740" y="4552950"/>
            <a:ext cx="8279765" cy="779145"/>
          </a:xfrm>
          <a:prstGeom prst="rect">
            <a:avLst/>
          </a:prstGeom>
        </p:spPr>
      </p:pic>
      <p:pic>
        <p:nvPicPr>
          <p:cNvPr id="62" name="图片 61" descr="300084957286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77240" y="9677400"/>
            <a:ext cx="4879340" cy="66484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78820" y="18516600"/>
            <a:ext cx="10335895" cy="1431290"/>
          </a:xfrm>
          <a:prstGeom prst="rect">
            <a:avLst/>
          </a:prstGeom>
        </p:spPr>
      </p:pic>
      <p:pic>
        <p:nvPicPr>
          <p:cNvPr id="64" name="图片 63" descr="1765450413086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402800" y="5562600"/>
            <a:ext cx="3164205" cy="497205"/>
          </a:xfrm>
          <a:prstGeom prst="rect">
            <a:avLst/>
          </a:prstGeom>
        </p:spPr>
      </p:pic>
      <p:pic>
        <p:nvPicPr>
          <p:cNvPr id="65" name="图片 64" descr="1571423234315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164800" y="13167995"/>
            <a:ext cx="2409825" cy="657225"/>
          </a:xfrm>
          <a:prstGeom prst="rect">
            <a:avLst/>
          </a:prstGeom>
        </p:spPr>
      </p:pic>
      <p:pic>
        <p:nvPicPr>
          <p:cNvPr id="66" name="图片 65" descr="2735118006316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289000" y="13154025"/>
            <a:ext cx="2819400" cy="584200"/>
          </a:xfrm>
          <a:prstGeom prst="rect">
            <a:avLst/>
          </a:prstGeom>
        </p:spPr>
      </p:pic>
      <p:pic>
        <p:nvPicPr>
          <p:cNvPr id="72" name="图片 71" descr="20920911931814"/>
          <p:cNvPicPr>
            <a:picLocks noChangeAspect="1"/>
          </p:cNvPicPr>
          <p:nvPr/>
        </p:nvPicPr>
        <p:blipFill>
          <a:blip r:embed="rId28"/>
          <a:srcRect l="46368" t="-3659" b="64955"/>
          <a:stretch>
            <a:fillRect/>
          </a:stretch>
        </p:blipFill>
        <p:spPr>
          <a:xfrm>
            <a:off x="21550630" y="15898495"/>
            <a:ext cx="7118985" cy="524510"/>
          </a:xfrm>
          <a:prstGeom prst="rect">
            <a:avLst/>
          </a:prstGeom>
        </p:spPr>
      </p:pic>
      <p:pic>
        <p:nvPicPr>
          <p:cNvPr id="73" name="图片 72" descr="20920911931814"/>
          <p:cNvPicPr>
            <a:picLocks noChangeAspect="1"/>
          </p:cNvPicPr>
          <p:nvPr/>
        </p:nvPicPr>
        <p:blipFill>
          <a:blip r:embed="rId28"/>
          <a:srcRect t="28434" r="81138"/>
          <a:stretch>
            <a:fillRect/>
          </a:stretch>
        </p:blipFill>
        <p:spPr>
          <a:xfrm>
            <a:off x="28668345" y="15892145"/>
            <a:ext cx="2632075" cy="1019175"/>
          </a:xfrm>
          <a:prstGeom prst="rect">
            <a:avLst/>
          </a:prstGeom>
        </p:spPr>
      </p:pic>
      <p:pic>
        <p:nvPicPr>
          <p:cNvPr id="74" name="图片 73" descr="20920911931814"/>
          <p:cNvPicPr>
            <a:picLocks noChangeAspect="1"/>
          </p:cNvPicPr>
          <p:nvPr/>
        </p:nvPicPr>
        <p:blipFill>
          <a:blip r:embed="rId28"/>
          <a:srcRect l="39531" t="61617" r="39118"/>
          <a:stretch>
            <a:fillRect/>
          </a:stretch>
        </p:blipFill>
        <p:spPr>
          <a:xfrm>
            <a:off x="24852630" y="14966315"/>
            <a:ext cx="3184525" cy="584200"/>
          </a:xfrm>
          <a:prstGeom prst="rect">
            <a:avLst/>
          </a:prstGeom>
        </p:spPr>
      </p:pic>
      <p:pic>
        <p:nvPicPr>
          <p:cNvPr id="75" name="图片 74" descr="17282806532278"/>
          <p:cNvPicPr>
            <a:picLocks noChangeAspect="1"/>
          </p:cNvPicPr>
          <p:nvPr/>
        </p:nvPicPr>
        <p:blipFill>
          <a:blip r:embed="rId29"/>
          <a:srcRect l="14745" t="13030" b="12424"/>
          <a:stretch>
            <a:fillRect/>
          </a:stretch>
        </p:blipFill>
        <p:spPr>
          <a:xfrm>
            <a:off x="21937345" y="19659600"/>
            <a:ext cx="8323580" cy="312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cbf807c5-0472-44e2-a581-5d2868a42317"/>
  <p:tag name="COMMONDATA" val="eyJoZGlkIjoiNTg1ZjhiMTg3ODRiZTEzNzg2NzFhYzUzNzkwNGQ5OD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WPS 演示</Application>
  <PresentationFormat>自定义</PresentationFormat>
  <Paragraphs>141</Paragraphs>
  <Slides>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宋体</vt:lpstr>
      <vt:lpstr>Wingdings</vt:lpstr>
      <vt:lpstr>MS PGothic</vt:lpstr>
      <vt:lpstr>Calibri</vt:lpstr>
      <vt:lpstr>Arial</vt:lpstr>
      <vt:lpstr>微软雅黑</vt:lpstr>
      <vt:lpstr>Arial Unicode MS</vt:lpstr>
      <vt:lpstr>Office Theme</vt:lpstr>
      <vt:lpstr>Paint.Picture</vt:lpstr>
      <vt:lpstr>Paint.Picture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yuanganzhao</cp:lastModifiedBy>
  <cp:revision>143</cp:revision>
  <dcterms:created xsi:type="dcterms:W3CDTF">2014-05-29T01:41:00Z</dcterms:created>
  <dcterms:modified xsi:type="dcterms:W3CDTF">2025-04-22T05:48:12Z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EF1FF69B3D7F48DF89C38AC7C62B8505</vt:lpwstr>
  </property>
  <property fmtid="{D5CDD505-2E9C-101B-9397-08002B2CF9AE}" pid="3" name="KSOProductBuildVer">
    <vt:lpwstr>2052-12.1.0.20784</vt:lpwstr>
  </property>
</Properties>
</file>